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83" r:id="rId3"/>
    <p:sldId id="301" r:id="rId4"/>
    <p:sldId id="308" r:id="rId5"/>
    <p:sldId id="302" r:id="rId6"/>
    <p:sldId id="309" r:id="rId7"/>
    <p:sldId id="286" r:id="rId8"/>
    <p:sldId id="306" r:id="rId9"/>
    <p:sldId id="290" r:id="rId10"/>
    <p:sldId id="304" r:id="rId11"/>
    <p:sldId id="303" r:id="rId12"/>
    <p:sldId id="310" r:id="rId13"/>
    <p:sldId id="28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723"/>
    <a:srgbClr val="602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2047" autoAdjust="0"/>
  </p:normalViewPr>
  <p:slideViewPr>
    <p:cSldViewPr>
      <p:cViewPr>
        <p:scale>
          <a:sx n="125" d="100"/>
          <a:sy n="125" d="100"/>
        </p:scale>
        <p:origin x="-1344" y="28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677748119388501E-2"/>
          <c:y val="7.6122577921563295E-2"/>
          <c:w val="0.93393393393393398"/>
          <c:h val="0.53233318190995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Generation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Solar PV</c:v>
                </c:pt>
                <c:pt idx="1">
                  <c:v>Grid storage</c:v>
                </c:pt>
                <c:pt idx="2">
                  <c:v>CHP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Resiliency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Solar PV</c:v>
                </c:pt>
                <c:pt idx="1">
                  <c:v>Grid storage</c:v>
                </c:pt>
                <c:pt idx="2">
                  <c:v>CHP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Ancillary services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Solar PV</c:v>
                </c:pt>
                <c:pt idx="1">
                  <c:v>Grid storage</c:v>
                </c:pt>
                <c:pt idx="2">
                  <c:v>CHP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9051648"/>
        <c:axId val="39053184"/>
      </c:barChart>
      <c:catAx>
        <c:axId val="39051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39053184"/>
        <c:crosses val="autoZero"/>
        <c:auto val="1"/>
        <c:lblAlgn val="ctr"/>
        <c:lblOffset val="100"/>
        <c:noMultiLvlLbl val="0"/>
      </c:catAx>
      <c:valAx>
        <c:axId val="390531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9051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4856588872336898E-2"/>
          <c:y val="8.0128205128205135E-2"/>
          <c:w val="0.95731384928235319"/>
          <c:h val="0.2500333131435493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Resiliency</c:v>
                </c:pt>
              </c:strCache>
            </c:strRef>
          </c:tx>
          <c:spPr>
            <a:solidFill>
              <a:srgbClr val="602E04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Generation</c:v>
                </c:pt>
              </c:strCache>
            </c:strRef>
          </c:tx>
          <c:spPr>
            <a:solidFill>
              <a:srgbClr val="465723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Ancillary services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Battery Storage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System controls/wiring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 PV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384960"/>
        <c:axId val="39386496"/>
      </c:barChart>
      <c:catAx>
        <c:axId val="3938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9386496"/>
        <c:crosses val="autoZero"/>
        <c:auto val="1"/>
        <c:lblAlgn val="ctr"/>
        <c:lblOffset val="100"/>
        <c:noMultiLvlLbl val="0"/>
      </c:catAx>
      <c:valAx>
        <c:axId val="393864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9384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Resiliency</c:v>
                </c:pt>
              </c:strCache>
            </c:strRef>
          </c:tx>
          <c:spPr>
            <a:solidFill>
              <a:srgbClr val="602E04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Generation</c:v>
                </c:pt>
              </c:strCache>
            </c:strRef>
          </c:tx>
          <c:spPr>
            <a:solidFill>
              <a:srgbClr val="465723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Ancillary services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Battery Storage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System controls/wiring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Solar PV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Cost</c:v>
                </c:pt>
                <c:pt idx="1">
                  <c:v>Value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449152"/>
        <c:axId val="38450688"/>
      </c:barChart>
      <c:catAx>
        <c:axId val="38449152"/>
        <c:scaling>
          <c:orientation val="minMax"/>
        </c:scaling>
        <c:delete val="0"/>
        <c:axPos val="b"/>
        <c:majorTickMark val="out"/>
        <c:minorTickMark val="none"/>
        <c:tickLblPos val="nextTo"/>
        <c:crossAx val="38450688"/>
        <c:crosses val="autoZero"/>
        <c:auto val="1"/>
        <c:lblAlgn val="ctr"/>
        <c:lblOffset val="100"/>
        <c:noMultiLvlLbl val="0"/>
      </c:catAx>
      <c:valAx>
        <c:axId val="38450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44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DDF28D-4E49-46B2-A77C-BB32BF89A36D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0D9261-850B-4A03-8556-400CF167F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6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58D5-1532-4F34-8F55-3671AA68B30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86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16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42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BD4B93-C86D-4D6F-B497-2D9904760B6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9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aseline="0" dirty="0" smtClean="0"/>
              <a:t>Presidents Council of Economic Advisers: Electricity outages cost the US economy over $336 billion dollars between 2003 and 2012</a:t>
            </a:r>
          </a:p>
          <a:p>
            <a:r>
              <a:rPr lang="en-US" sz="2000" baseline="0" dirty="0" smtClean="0"/>
              <a:t>Challenge: Monetize this externality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ACF6A-51BD-41E5-A89A-4822E5637E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52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break</a:t>
            </a:r>
            <a:r>
              <a:rPr lang="en-US" baseline="0" dirty="0" smtClean="0"/>
              <a:t> down the pieces of a microgrid, its easier to understand their capabilities, strengths, and weaknesses.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also help to develop the each industry and encourage entrepreneurs to bring related technology together, which decreases costs.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6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A163D-D862-4AAA-90AD-3E77204F74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7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3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44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5.8 MW dual fuel engine</a:t>
            </a:r>
          </a:p>
          <a:p>
            <a:r>
              <a:rPr lang="en-US" dirty="0" smtClean="0"/>
              <a:t>Four 4.5 MW turbine-generators</a:t>
            </a:r>
          </a:p>
          <a:p>
            <a:r>
              <a:rPr lang="en-US" dirty="0" smtClean="0"/>
              <a:t>One 2MW standby diesel generator</a:t>
            </a:r>
          </a:p>
          <a:p>
            <a:r>
              <a:rPr lang="en-US" dirty="0" smtClean="0"/>
              <a:t>30 kw PV array</a:t>
            </a:r>
          </a:p>
          <a:p>
            <a:r>
              <a:rPr lang="en-US" dirty="0" smtClean="0"/>
              <a:t>Two 7.5 MW dual fuel turbine generator</a:t>
            </a:r>
          </a:p>
          <a:p>
            <a:r>
              <a:rPr lang="en-US" dirty="0" smtClean="0"/>
              <a:t>One 5 MW steam turbine generator</a:t>
            </a:r>
          </a:p>
          <a:p>
            <a:r>
              <a:rPr lang="en-US" dirty="0" smtClean="0"/>
              <a:t>Two 2.25 MW diesel black-start generator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0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BD4B93-C86D-4D6F-B497-2D9904760B6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53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D9261-850B-4A03-8556-400CF167F3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0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1819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36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8018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570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73510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1303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9469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663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47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988746-7B18-4A53-9165-2F24FFDEBE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27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18902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28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16294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636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9155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9743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3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988746-7B18-4A53-9165-2F24FFDEBE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1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84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189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788D6D-231A-4062-B542-C16BD1E05ED7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988746-7B18-4A53-9165-2F24FFDEBE06}" type="slidenum">
              <a:rPr lang="en-US" smtClean="0">
                <a:solidFill>
                  <a:srgbClr val="9BBB59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138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763000" cy="1752600"/>
          </a:xfrm>
        </p:spPr>
        <p:txBody>
          <a:bodyPr>
            <a:normAutofit/>
          </a:bodyPr>
          <a:lstStyle/>
          <a:p>
            <a:r>
              <a:rPr lang="en-US" sz="3200" cap="small" dirty="0" smtClean="0"/>
              <a:t>Kyle Haas</a:t>
            </a:r>
          </a:p>
          <a:p>
            <a:r>
              <a:rPr lang="en-US" sz="1800" i="1" cap="small" dirty="0" smtClean="0"/>
              <a:t>Energy Policy Manager</a:t>
            </a:r>
          </a:p>
          <a:p>
            <a:r>
              <a:rPr lang="en-US" sz="1800" i="1" cap="small" dirty="0" smtClean="0"/>
              <a:t>Maryland Energy Administration</a:t>
            </a:r>
            <a:endParaRPr lang="en-US" sz="1800" i="1" cap="smal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0"/>
            <a:ext cx="88392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3">
                    <a:shade val="75000"/>
                  </a:schemeClr>
                </a:solidFill>
              </a:rPr>
              <a:t>Distributed </a:t>
            </a:r>
            <a:r>
              <a:rPr lang="en-US" sz="4000" dirty="0">
                <a:solidFill>
                  <a:schemeClr val="accent3">
                    <a:shade val="75000"/>
                  </a:schemeClr>
                </a:solidFill>
              </a:rPr>
              <a:t>Energy </a:t>
            </a:r>
            <a:r>
              <a:rPr lang="en-US" sz="4000" dirty="0" smtClean="0">
                <a:solidFill>
                  <a:schemeClr val="accent3">
                    <a:shade val="75000"/>
                  </a:schemeClr>
                </a:solidFill>
              </a:rPr>
              <a:t>Resources and Resiliency: A State Perspective</a:t>
            </a:r>
            <a:endParaRPr lang="en-US" sz="4000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5" name="Picture 2" descr="http://www.all-flags-world.com/usa-states/Maryland/Flag-of-Maryland-X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4572000"/>
            <a:ext cx="2324100" cy="154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4813300"/>
            <a:ext cx="3810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8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84175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Demand Response and </a:t>
            </a:r>
            <a:br>
              <a:rPr lang="en-US" dirty="0" smtClean="0"/>
            </a:br>
            <a:r>
              <a:rPr lang="en-US" dirty="0" smtClean="0"/>
              <a:t>Building Automation Grants</a:t>
            </a:r>
            <a:endParaRPr lang="en-US" dirty="0"/>
          </a:p>
        </p:txBody>
      </p:sp>
      <p:pic>
        <p:nvPicPr>
          <p:cNvPr id="1030" name="Picture 6" descr="http://www.climatetechwiki.org/sites/climatetechwiki.org/files/images/teaser/ge_netzeroenergyhome_0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1143000"/>
            <a:ext cx="7327646" cy="517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MEALogosm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9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 term: Stacking More Benefits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07988770"/>
              </p:ext>
            </p:extLst>
          </p:nvPr>
        </p:nvGraphicFramePr>
        <p:xfrm>
          <a:off x="1219200" y="1752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7350"/>
            <a:ext cx="14859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91000"/>
            <a:ext cx="16478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4038600" y="19812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34000" y="1676400"/>
            <a:ext cx="11430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0" y="1447800"/>
            <a:ext cx="1143000" cy="228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Defferal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1143001"/>
            <a:ext cx="375385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1500" kern="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000" kern="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58952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chemeClr val="accent1"/>
                </a:solidFill>
              </a:rPr>
              <a:t>Thank you!</a:t>
            </a:r>
            <a:endParaRPr lang="en-US" sz="29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614855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</a:rPr>
              <a:t>Contact Info: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b="1" cap="small" dirty="0" smtClean="0"/>
              <a:t>Kyle Haas</a:t>
            </a:r>
          </a:p>
          <a:p>
            <a:pPr algn="ctr"/>
            <a:r>
              <a:rPr lang="en-US" sz="2800" i="1" dirty="0" smtClean="0"/>
              <a:t>Energy Policy Manager, MEA</a:t>
            </a:r>
          </a:p>
          <a:p>
            <a:pPr algn="ctr"/>
            <a:r>
              <a:rPr lang="en-US" sz="2800" i="1" dirty="0" smtClean="0"/>
              <a:t>(410</a:t>
            </a:r>
            <a:r>
              <a:rPr lang="en-US" sz="2800" i="1" dirty="0"/>
              <a:t>) </a:t>
            </a:r>
            <a:r>
              <a:rPr lang="en-US" sz="2800" i="1" dirty="0" smtClean="0"/>
              <a:t>260-7523</a:t>
            </a:r>
            <a:endParaRPr lang="en-US" sz="28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199" y="4872046"/>
            <a:ext cx="3554835" cy="995354"/>
          </a:xfrm>
          <a:prstGeom prst="rect">
            <a:avLst/>
          </a:prstGeom>
        </p:spPr>
      </p:pic>
      <p:pic>
        <p:nvPicPr>
          <p:cNvPr id="10" name="Picture 2" descr="http://www.all-flags-world.com/usa-states/Maryland/Flag-of-Maryland-X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1100" y="4470400"/>
            <a:ext cx="2324100" cy="154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8719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Cost of Extreme Weather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668971"/>
            <a:ext cx="8139112" cy="427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5943600"/>
            <a:ext cx="815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http</a:t>
            </a:r>
            <a:r>
              <a:rPr lang="en-US" sz="1200" dirty="0"/>
              <a:t>://energy.gov/sites/prod/files/2013/08/f2/Grid%20Resiliency%20Report_FINAL.pdf</a:t>
            </a:r>
          </a:p>
        </p:txBody>
      </p:sp>
      <p:pic>
        <p:nvPicPr>
          <p:cNvPr id="5" name="Picture 8" descr="MEALogosm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9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Look at Microgrids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95600" y="1600200"/>
            <a:ext cx="2974848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System Controls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Building IQ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Enables PJM market participation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Building automation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Engages, educates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Microgrid as a grid asset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1752" y="1679448"/>
            <a:ext cx="2974848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Clean DG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Carbon emissions (RE, CHP, etc.)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Blue-sky economical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Consumer empowerment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Leveraging of public dollars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Dispatchable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?</a:t>
            </a:r>
          </a:p>
          <a:p>
            <a:pPr lvl="1"/>
            <a:endParaRPr lang="en-US" sz="2400" dirty="0">
              <a:solidFill>
                <a:schemeClr val="accent3">
                  <a:lumMod val="50000"/>
                </a:schemeClr>
              </a:solidFill>
              <a:latin typeface="Candara" pitchFamily="34" charset="0"/>
              <a:ea typeface="Adobe Gothic Std B" pitchFamily="34" charset="-128"/>
              <a:cs typeface="Aharoni" pitchFamily="2" charset="-79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67400" y="1600200"/>
            <a:ext cx="2974848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Storage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Power storage?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Thermal storage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Ancillary services</a:t>
            </a:r>
          </a:p>
          <a:p>
            <a:pPr marL="285750" lvl="1" indent="-285750">
              <a:buClr>
                <a:schemeClr val="accent1"/>
              </a:buClr>
              <a:buSzPct val="85000"/>
              <a:buFontTx/>
              <a:buChar char="-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Frequency reg.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8" name="Picture 8" descr="MEALogosm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635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Strategies for Deployment of 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11532"/>
            <a:ext cx="4343400" cy="5241668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en-US" sz="31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Lower cost/barriers to Distributed Energy Resources</a:t>
            </a:r>
          </a:p>
          <a:p>
            <a:pPr marL="285750" indent="-285750">
              <a:buFontTx/>
              <a:buChar char="-"/>
            </a:pPr>
            <a:r>
              <a:rPr lang="en-US" sz="31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Fairly compensate DER for next generation of energy service </a:t>
            </a:r>
            <a:br>
              <a:rPr lang="en-US" sz="31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</a:br>
            <a:r>
              <a:rPr lang="en-US" sz="31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(stackable benefits)</a:t>
            </a:r>
          </a:p>
          <a:p>
            <a:pPr marL="285750" indent="-285750">
              <a:buFontTx/>
              <a:buChar char="-"/>
            </a:pPr>
            <a:r>
              <a:rPr lang="en-US" sz="3100" dirty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Safely and affordably integrate DER into the grid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AutoShape 2" descr="data:image/jpeg;base64,/9j/4AAQSkZJRgABAQAAAQABAAD/2wCEAAkGBhQQERUUEBQVFRUWFRUUFxQVGA8VFhUTFxYVFhQYFBUXHCYfFxwjGRQUHy8gIycpLCwsFR4xNTAqNSYrLCkBCQoKDgwOGg8PGi8kHyUvMi4sLywyLi0sLykvKSw0LCwpKSksLCwsLCosNCwpLCwsKSwsKSwsLCwsLCwpKS4sLP/AABEIAOIA3wMBIgACEQEDEQH/xAAbAAEAAgMBAQAAAAAAAAAAAAAABAcDBQYBAv/EAEYQAAEDAQQFCQYCBwcFAQAAAAEAAhEDBBIhMQUGQVGRBxMUIjJhgaHBI1JxkrHRQuEzYmOiwtLwJFNyc4KysxZDw+LxFf/EABsBAQACAwEBAAAAAAAAAAAAAAADBAECBQYH/8QANhEAAgEDAgMFBQgBBQAAAAAAAAECAwQRBRIhMVEyQWFxsSKBocHRExQjJDOR8PFCNFJicuH/2gAMAwEAAhEDEQA/ALxREQGK0WgMEuykDjvWQFfNakHNIORUXR9Uiabu03zbsKqSrSp11GXZly/7dH5rl5M3UcxyiaiIrZoEREAREQBERAEREAREQBERAEREAREQBERAEREAREQBERAFBt9IiKjc25je3aFOXihr0VWg4P3Po+5+42jLa8nxRqhzQRkVkWvpexqXfwOMt7nbWqfKjtqzqRxPhJcGvH6PmjM44fDkeoiK0aBERAEREAREQBERAEREAREQBERAEREAREQBERAeFV7b+VKjfIuVxdJGDWjIwfxKw1Q+tFk5u2V27qjiPgTI+qqXM5QScTv6Ha0bmpONVcllfP5HWHlPo+5aPlb/ADrsdW7S6q01HON14DmNx6rMImduJlUbdVx6h171lpdwLeCht6kpz9o6OsWNK3obqS5vDOjtVnFRpB8DuOwrFYLSXS1/bbge/cR8VMUG3WcyKjO03Me83aFJXg4S+2hzXNdV9VzXvR5ODytrJyLFZrQHtDm5FZVbhNTipR5M0axwYREWxgIiIAiIgCIiAIiIAiIgCIiAIiIAiIgCIiAKoOUey3bc4++xjvKD9Fb6rblVsvtKL97XN4GfVVrpZpnc0Kpsu0uqa+fyOAuqzeTWvNnj3ah81W11d1yaVv0re9rvRUrd4mj0+sR32svDBZSFAi6x88NbWbzD74/RuPWHun3h3LYtdOS8eyRBxBUCi40HXHdg9h279U+io/6af/B/B/R/BkvbXj6mxReAr1XiIIiIAiIgCIiAIiIAiIgCIiAIiIAiIgCIiALjOVCzXrPTd7tSPBzT9guzWg16s9+xVf1bruDgoqyzBl7T57LqnLx9eBT11dTye1YtDm+8w+RBXMwt1qdVu2un3y3iFy6fCaPd3q32814MuGmcB8F9LHZz1Qsi7KPm75hY69APaWuyP9YLIixKKksPkYTwa2y2k03c3V/0u94d/etiCsFssYqNg+B2gqHY7aWO5urmMnbxsXPVR2slCfZfJ9PB/JkzW9ZXPvNoi8BXq6JCEREAREQBERAEREAREQBERAEREAREQBQtM2fnLPVb71N48YMeamrxwlYaysG0JbZKS7ihoWfR9bm6rHD8LgfAHHyX1bqFyo9vuvcOBIWAt+3Fcbkz6blTj4MvGynq+Kg23TraTy26XRmZAxWXQtov0WO95jHfM0FVHadM2ovderCbxn2dPNdKrV2JY7zxNjp/3mpNNr2eue/yRaH/AFQPcPEfZbay177A6IkTCpanpi0yJqgiRI5uniFdNkPUbGUD6JRqupkanYRtFHGOPTPzMyjW6xCqIOBGR3fkpKKWpTjUi4yWUzjptPKNPZbc6mblXwP9ZjvW3a6clHttiFQQcDsO5aujan0HXX4j03t7lyVUnZS2VOMO5968GT7VUWY8+hvUWOjXDxLTKyLrxkpLMXwK7WAiItgEREAREQBERAEREAREQBERAEREBUOt1nuWysN7r3zAO9Vp11fKJZ4tQd71Np8QSPQLlYXIqLE2fQ7Kpvt4S8EWtqZWvWWl/gj5SQqz01QuWiq3dUf/ALiu95PK02ePdqVG8Yf/ABrkdcaN221hvcHfM0O9VYq8acWcnT/Yva0Pf8f/AE0iunQtS9Qpnexh/dCpeFb2qda9ZKR/UA8QSPRLXtMzr0c0oy8TcIiK+eRCw2qytqCHeB2g9yzItZwjNOMllGU8cUc85r7O7u8j+a21j0g2p3HcpFWiHAhwkLSWzR7qZvNkt37R8fuuHOlWsXvpcYd66fz+yynGrwlwZvkWoseldj+P3W1ZUByXTtruncL2Xx6EE4OHM+kRFbNAiIgCIiAIiIAiIgCIiAIiIDhuUuz/AKF/+Np8iPVcKrM5QqF6yz7tRp8DI9VWsLm3CxM9to891ql0bXxydryb1sKrdz2O4tLT/tC13KDRi1z71Nh8RLT5AL65PqsV6g30wflf/wC4UvlKo+0ou3tc3gQfVb86BWj7GqPxXyX0OLhWZye1Zske6948wR9VWqsDk1qexqt3VZ8DTZ6grS34TLGsxzavwaJ+semKlOoG03R1ZOAOJPeNy1P/AFFX/vDwZ9lzmvFkBt1Uku/AcHPH4G7AVohYm73fPU+6zUrS3MxaadRdCDfek+yu/wB5d2iqrnUWOeZcRJOClrWasvmyUD+yZ5CFs1fjxSPIVltqSXi/ULwheotiI1ds0Vtp/Ls8FAoWl1M4YbwfsujUa1WFtTPA7xn+a411puX9pQ4S/n7ehYhW7p8UY7LpJr8Dge/0UwFc/abG6nnlvGX5L7s+kHM7xuP3UFHUqlJ7LhfU2lRT4wN8iiWfSLXbYO4qUHLtUq9OqsweSu4uPM9REUxqEREAREQBERAEREBqdaqF+yVh+oXfKQ70VSwrrtdG+xzfea5vEEKlXNgxuwVG6XFM9ToU/wAOcejz+/8ARuNTq122M/WbUb+7f+rAuk5R6M0qL9z3N+Zs/wAC47QlW5aaB/atHg6W/wAS7zXqnesU+69h+rfVYp8aUkS3fsX9KfXh6/UrZdryaVOtXb/lH/kB9FxS6rk4qRaag30geDx/MoqPbRd1NbrWa/nNEfX6nFsJ3sYfIt/hXOLreUdn9oYd9IDg9/8AMuTWKvbZvYSzbQfgWpqVUvWKl3X28KjwPILPX1noscWuLpaSDDXHEKBqA+bGO59QfvE+q4CvrC5z3ONJxJcTINOMTskq06uyETg07BXN1WT5J9UubfUs6hrNRe4NaXS4wOqcytsqm0FpubTSDqTmg1GiSWGJMDAHerYUtGpvWSlqNmrWcYrvXn6HqIimOYeFs5rXWrRIOLMDu2fktkigr29OvHbNG0ZuPI5esHMMPaR6/ArJR0m5uR8CuiqUw4QQCNxWttGhAewY7jiPyXm6+k3NJ7reefg/oy3GvCXCaPKGnGntCO/MKfStbXZEFc9XsrqfaaY35jisQqqtT1e5t3srcfNYZs7eEuMTqKlYAEyvmzWkVBI4blzptJOBJKzWS0lpkcN6t09d31lw9nv6+Zo7bEfE6JFis9cPEj/4sq9PCSmlKL4FRrHBhERbGAiIgCpvTVDm7RVbuqP4SSPKFciqjXylctlT9YNdxaAfoqt0vZTO/oUvxpQ6r0ZpOkXCHe45j/lcHeitTWanesNYbhPyuB+ipK1XiZGXxGKu+znn7AdvOWfzdS+6gt3lSR09Zh9lKjU6P6FVXgt/qFVi2gb6VQeILD6FcHdqbCeIXQcn9VzdIUbxwPONzG2m/wBQFXpz9teZ1723/LVOP+L9DsOUxvXoH9WoPNhXFyux5XKZNKgW5h7xxaD6Kszzm/zCkuHioypo9PfZweevqy4eTh82V3dWePJh9VXRGJG5zhwJC7nkneTZagOYrHza0qtdLseK9UNyFWoNnvlbVX+HBkNjTzeXEc96+ZudHOitS/zqX/I1WhrRpB1GkDTddcXhs4HCHE5/BUvocv6RRvHDnqW7+8arJ5V3uFmpXCQee2Eg/o37VmjPFOTI9Rt1K7oU2085Iw1mtH94eDPsur1atzq1G9UMm8ROAww3KjBaK/vv+d33Vocldd7rPWD3ExVwkzEsaVtb1nKeGRatp1OjbucccGuSO5RVy3WCucRVfByyy2bFt9W9L1X1w2o9zgQcDGcSFZjXTeDiVdMqU4OTa4HXoolfSlKm66+o1pzgnFfA01RJgVWY96m3I56pTayov9ibChW2xU7pc4AQJkYKcvCFFWowqxcZJPzWTWMnF5RyzGF3ZaT4EqXS0fUP4Y+MBb9FxKehU4vM5t+XD6lmVy3yRr7LYXsMyO8YmVsERdqhbwoR2w5FaUnJ5YREU5qEREAVa8qlG7VpP95hb8rp+jlZS4DlaHsKT/dqXfmb92qC4WabOto8tt5DxyvgVY+0O3eSuvUG0c5YaP8Al3D/AKXOZ6KkTbRO3yXb6iawPp0yBeugugDHMz9ZVG1liZ6rX6W+1zjGHn4M5G2VHMqPaPwuc3LcSPRTtUrUW22zkgAc6wHCMCYP1UXTdrivVkES9x+Ykj6qNZNIXajCJkPYR4OBVfsy8mdX9Why7UfVFtcqw/sVNwzbWbwLHg+iqR1occwD4Lv9cNNuqWS64OwLHY9xj1Vem2ic3fCQrF12/ccnQH+VxjlJr0LU5Ia00bROfONPFgHouC1lqltrtDQAQK9XZ+0ctzyfaaNLn7t4g3O/HrLn9O6Rm0VSZBdUc7iZ9UqcaMTFrHbqVdY7k/gj50TWPP0eqB7WmcsvaNVncrLyLNSIz57/AMb1VVlt/XZBM32+PWC7XX3TrqlNgcDDak477rh6pS/SmL9fnrfh/uOIFodHZHAq1eSh82Ws4/308KbFVIt43uy3rtdUdOupWSrcBxe4/uNHosW36hvrizatY5tepx77W8EgOfEmOs8CPArd6kWqobfZwXPi/iC55wg7ytELeMJLsIwEQtxqrpCLVTLbxLS52OOTXKKn215nQvHi3qZX+L9GdnrvpFlK1xUIbNNhGDjOLwcvBc5W1mpN7BvH/UB5hQtbNMmraSakghoaI3S/f8VqaekGiMXHDbGPepKs3veGUbG1j93g5Jvgv5yLptmsRbZqNaldIqXe1O1pOEd4PBaDSvKDWoNDrlMgmDIfuw29y5zTWmKjbJQp4gNZTIMHB208C7iuTqWu92jPgf5lvXrTXCPQoadpdCrHfNZW5/tkvXQOsTbRZBaHQBDr4EmC0we9ZBrPQ94/K77KrtW9LVadkrNpyWX2zgcC4dbadgCg0NZ3NwdBjDEO2YbFv96cIRyiqtEjUrVVHknw8ms9C6rFpOnWnmzMROBGfxUpVtqRrSx9oazGaktgBxGAvAycslZKuUqiqRycO/tHa1djXishERSlELwlCvCgPlzlyuudGjWomlXc5oL2kOF2b2MDHuldO5ajS1JoLQaT6l92MRDMus7AxgT4A/A6ySawyWnUlTkpweGis2apWJ3Zr1TALj+jwDczlsXQau6As1JksNSoHGbxLQN0QB8Vuqdhpk0wbK4F+BwbFNuEXjd3OmNmMwRC29PQ9NuABAGwYAeCjjRhF5SLlbUbmtDZUm2ivNYtWbK6sX1H1Kd4AwLkQIbMxvjxI3qLR1Kst9oFSsSRfA9li0RiDHeOK7zSVma0uHR6lUANEtuuvSZuwRkIknEZbVnsuiqRe4NpOaAGkPhrb968SBhOEYz7wWHQg3lo3hql1CKipvC4dxpNIaGo1aLmFrxeETLSRjsnBchR1Ssb3XW1qpJJEezmRJOzcDwVrVNGsDSYcYBMNxJ7gN60lCjTMk2Oq0tYHAXWyXHrXB1cDtneOO0qUZPLRFQv69CLjTk0uZotWtXrPSa40zUeHxiSwdkkYQN8qBp3VWymqX1H1WXtns4wbJgxuBKsSw6MYWNdcLJE3Tm2cSDgo+ktHsDm+xNSQ/HO7DSYPVOcR8SMCjpRa244COoXEajqqb3PmyvLJqdZb9MipWN6Ht/R9YDHAxuXQ6e1eo16cO5xsOvSC0nAHeO9dHZ9GU7zBzBaS0ku6sMIDerIGMzmMOqVOraLZdMgnA4b8MskVKCTSQnqFxOcakpvMeXgVRT1Osbsq1Uw0vI9nIaMCYhdNoXV6hTs91vOPa6TeJaJkdwW8oWamQP7M4dRzgLozBi5F0QTmPOFtLDYGGm03CyR2DhGyMgkaMIvKRmtqNxWjtqTbRV1fUmysJD6tVpEEzzeAJwPZ7lt9A6nWejWLmuquc1plpuAAOETIHcV2dvsTG/9l1TqzIunEOb1cQd97wWSy2dl+6Kbmgtm9kJnskR3lYVCCeUjapql1Ui4Sm8PyOF07qXQqPNR7qrBgMCwiZgZidqh0dQ7KRPO1YDrp/R4HcergrQraPbB6pdhlIx7scFCZQYZ9g4G6HCQ3rOIkiYwIgZo6EG8tCGqXUIqEZvC8jR6d1VpWhgab7YgAtLchhkRC50cndnBLTVrSBJHs8sMcscxxVnMsjSAYIkAwcxO9R7RZmNe0GmXBwMuAm7GU4Ssyowk8tGlLUbmjHbCbSOf0Lq3Qo2d1Jt97ahvFxLQTgAMh3LRV+TWgJc6rWEn9mczh+FWDZbKC3Ft2CQADhAMSMBgslWyNDSYJgTG8jEQjowaw0IajcwlKUZvL5nH6s6m0LLaBUa+o5zAcHXIF4ETgPiu5aZWto3ZbFJwvTJiLsZAmMQtk1sLeMFBYiV69xUuJb6ryz1ERbEB4vCvpfLkBFtb4aYzyXPWurarx5q7dgQXEzewmccs/LNdI+u1pgn6+i1NKy1AQTaXHrl8Fj4IIgMgO7O2N+UIZItJ9Yu6xIbdGGJN7biDl9+5SA5+93mpdhdzd7nKpeXOLhg8Bo2NAJMcVIq2kOaQ190kEB0EwSMDBGMZoZNFetAIJIIvPkCQbv4BMxJzPBZLG+sQedkG8YAns7JMnFSrJZnscC60ueA26Wlr8ZMzi44xgD9clMsdUMY1rqheQMXuBlxmZKGCBXfVuHm8XRheLgJ74BUNlS1Q6YmBdg4A7Zk4jh991bnc4y7TqmmZHWa2TG7u8FEfZnlrm9JcCX3rwZUkDY0S8wP6ywQHtEvgXiZgTF6JjGFHtj7Re9lEXfxT2pGWI2T/AFgt2LY3f9VBttIvcSyu6mC27DWuMHDHExOGwA45oCJSqV74vYMu44mb3d3KXUe+MJnxzWSiYqX3VSRdu3Lrw2ZwOZx+6lvtLSIDtm5yA0dGtaPxAdneR1pwxxwjuUuyvqXBznaxm7ejMxHhCyWakWRerOdDS0gh8GXAyMZBiRmc/BSbLUaxgaXlxGbjeknxQEC0Gr+A7HTMzMdXwleNfWvNnsx1jvMYQJwxU60uD4u1HNi9MA4y0tE/AkHwWFlJwuTWPVzwd1hudJPwlDAvO3nzUZjq+2Oznj2+OW1bfpLd/wBVGawgzzrjBcYIJBDsgcpgoDDZ790Xyb22JjP7JaXVI9nnP4pyxn0UqyG4CHPvSSRg7AbsSVkq1Q4ETEjMXhHBAQaLql43uzsxM+Pms949/mjWQ5p5ww0QRDuthEnHOdqldIG/6oDWl1brZTPVOOXeJ+CmWd5nHd5rypi+8HkCILYcQe/AiD39y+6Dg0QXE4nE3tpkZ7skBIReAyvUAXw5fax1KN7f4IDW2/RjqocCYDsMDjGHd3KHT1ZughpMFjWGSHdVoIHaB94n4gfBbroY3u8vsnQxvd5fZAa+joksaGsADQIAnYsVu0EazbrjAkHAxlvwW16GN58vsnQxvd5fZDOTRO1U6jm3nQ83j1hMzIxuyp7dHOAAEYCM9yndDG93l9k6GN7vL7IDWWvQRqxeJF0yLriMe/eo41XgMF50MdeAkRMzjDVu+hje7iPsnQxvdxCAiCwu7uP5KJadXOcc4k9oAGC3IbsM+/NbboQ3u4hOhje7igNdT0IQ+/Mki7jGWewY5LO6wuIjDHD+sFK6GN7uKdDG93FDBqKGrdwghxkAjMZGSdneVKsmiDSbdbiBvP5Kb0Mb3cU6GN7uKAi1tGF8TsIcIO0Gdyws0HAiTF4PxdPWkGZidnmth0Mb3cU6GN7uKAxdEd3KNW0LeJJwkg4HaARu3HyCndDG93FOhje7igI7NHEOLtpABxziYOXesvRT3L76GN7uKdDG93FAQf8A8QXbsmJkY5HuMf1Kl9GPcvvoY3u4r3oY3u4oCPX0ffEHYZBB2ozR5Di6cSIOXoFI6GN7uKdEG93FAZKTSBivtYW2UDaeKzIAiIgCIiAIiIAiIgCIiAIiIAiIgCIiAIiIAiIgCIiAIiIAiIgCIi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https://encrypted-tbn2.gstatic.com/images?q=tbn:ANd9GcTFB7NKBR4oIy14_jyTcTeqFpy1sSKvRCzk-YH5mAHr9RSFoFG9D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319" y="1371600"/>
            <a:ext cx="1488281" cy="98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163725474"/>
              </p:ext>
            </p:extLst>
          </p:nvPr>
        </p:nvGraphicFramePr>
        <p:xfrm>
          <a:off x="4800600" y="2209800"/>
          <a:ext cx="3824288" cy="316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104" name="Picture 8" descr="https://encrypted-tbn3.gstatic.com/images?q=tbn:ANd9GcSbiUyc6lV1GaJSBFQrzcwi-unGlJBGxJ4Zb2H7y5EB8mB340g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4876800"/>
            <a:ext cx="2905125" cy="135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993482" y="2438400"/>
            <a:ext cx="3362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55394" y="4800600"/>
            <a:ext cx="3362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8" descr="MEALogosm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65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Cost with Stackable Benefits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4328118"/>
              </p:ext>
            </p:extLst>
          </p:nvPr>
        </p:nvGraphicFramePr>
        <p:xfrm>
          <a:off x="1219200" y="1752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7350"/>
            <a:ext cx="14859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91000"/>
            <a:ext cx="16478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54880" y="1676400"/>
            <a:ext cx="23622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43800" y="4114800"/>
            <a:ext cx="1347788" cy="1314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44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Konterra</a:t>
            </a:r>
            <a:r>
              <a:rPr lang="en-US" dirty="0" smtClean="0"/>
              <a:t> Microgrid</a:t>
            </a:r>
            <a:endParaRPr lang="en-US" dirty="0"/>
          </a:p>
        </p:txBody>
      </p:sp>
      <p:pic>
        <p:nvPicPr>
          <p:cNvPr id="19" name="Picture 8" descr="MEALogosm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gazette.net/storyimage/PN/20131017/NEWS/131019341/EP/1/1/EP-13101934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239000" cy="411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5867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do you think the Value Stack looks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FDA: 55 MW Microgrid</a:t>
            </a:r>
            <a:endParaRPr lang="en-US" dirty="0"/>
          </a:p>
        </p:txBody>
      </p:sp>
      <p:pic>
        <p:nvPicPr>
          <p:cNvPr id="1026" name="Picture 2" descr="http://www.fda.gov/ucm/groups/fdagov-public/documents/image/ucm2278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54396"/>
            <a:ext cx="7086600" cy="413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76400" y="58674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do you think the Value Stack looks like?</a:t>
            </a:r>
            <a:endParaRPr lang="en-US" dirty="0"/>
          </a:p>
        </p:txBody>
      </p:sp>
      <p:pic>
        <p:nvPicPr>
          <p:cNvPr id="6" name="Picture 8" descr="MEALogosm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38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Resiliency Through Microgrids Task Force</a:t>
            </a:r>
            <a:endParaRPr lang="en-US" dirty="0"/>
          </a:p>
        </p:txBody>
      </p:sp>
      <p:pic>
        <p:nvPicPr>
          <p:cNvPr id="7" name="Picture 6" descr="MEALogosm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438642"/>
            <a:ext cx="3371850" cy="473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1371600"/>
            <a:ext cx="4191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Evaluate the current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intercon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. process with the PSC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Tariff study to examine the value of DG on the grid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Work with utilities to incorporate microgrids into the planning process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Educate interested local governments on microgrids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Development of incentives to further microgrid technologies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Advanced System Controls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Energy Storage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  <a:ea typeface="Adobe Gothic Std B" pitchFamily="34" charset="-128"/>
                <a:cs typeface="Aharoni" pitchFamily="2" charset="-79"/>
              </a:rPr>
              <a:t>Microgrid Grants</a:t>
            </a:r>
          </a:p>
          <a:p>
            <a:pPr marL="285750" indent="-285750">
              <a:buFontTx/>
              <a:buChar char="-"/>
            </a:pPr>
            <a:endParaRPr lang="en-US" dirty="0" smtClean="0">
              <a:solidFill>
                <a:schemeClr val="accent3">
                  <a:lumMod val="50000"/>
                </a:schemeClr>
              </a:solidFill>
              <a:latin typeface="Candara" pitchFamily="34" charset="0"/>
              <a:ea typeface="Adobe Gothic Std B" pitchFamily="34" charset="-128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7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40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Demand Response and </a:t>
            </a:r>
            <a:br>
              <a:rPr lang="en-US" dirty="0" smtClean="0"/>
            </a:br>
            <a:r>
              <a:rPr lang="en-US" dirty="0" smtClean="0"/>
              <a:t>Building Automation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4995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9600" dirty="0"/>
              <a:t>Innovative and novel building energy management systems;</a:t>
            </a:r>
          </a:p>
          <a:p>
            <a:pPr lvl="0"/>
            <a:r>
              <a:rPr lang="en-US" sz="9600" dirty="0"/>
              <a:t>Building automation;</a:t>
            </a:r>
          </a:p>
          <a:p>
            <a:pPr lvl="0"/>
            <a:r>
              <a:rPr lang="en-US" sz="9600" dirty="0"/>
              <a:t>Cooperative DSR projects between multiple parties on a common piece of distribution infrastructure;</a:t>
            </a:r>
          </a:p>
          <a:p>
            <a:pPr lvl="0"/>
            <a:r>
              <a:rPr lang="en-US" sz="9600" dirty="0"/>
              <a:t>Building intelligence and predicative energy optimization systems;</a:t>
            </a:r>
          </a:p>
          <a:p>
            <a:pPr lvl="0"/>
            <a:r>
              <a:rPr lang="en-US" sz="9600" dirty="0"/>
              <a:t>Micro-aggregation projects that control multiple small and distributed loads;</a:t>
            </a:r>
          </a:p>
          <a:p>
            <a:pPr lvl="0"/>
            <a:r>
              <a:rPr lang="en-US" sz="9600" dirty="0"/>
              <a:t>Demand management solutions to minimize peak demand charges;</a:t>
            </a:r>
          </a:p>
          <a:p>
            <a:pPr lvl="0"/>
            <a:r>
              <a:rPr lang="en-US" sz="9600" dirty="0" smtClean="0"/>
              <a:t>Microgrids </a:t>
            </a:r>
            <a:r>
              <a:rPr lang="en-US" sz="9600" dirty="0"/>
              <a:t>that can participate in PJM demand response markets or utility programs;</a:t>
            </a:r>
          </a:p>
          <a:p>
            <a:pPr lvl="0"/>
            <a:r>
              <a:rPr lang="en-US" sz="9600" dirty="0"/>
              <a:t>Distributed energy resources used for participating in demand </a:t>
            </a:r>
            <a:r>
              <a:rPr lang="en-US" sz="9600"/>
              <a:t>response </a:t>
            </a:r>
            <a:r>
              <a:rPr lang="en-US" sz="9600" smtClean="0"/>
              <a:t>markets</a:t>
            </a:r>
            <a:r>
              <a:rPr lang="en-US" sz="9600" dirty="0"/>
              <a:t>.</a:t>
            </a:r>
          </a:p>
        </p:txBody>
      </p:sp>
      <p:pic>
        <p:nvPicPr>
          <p:cNvPr id="4" name="Picture 8" descr="MEALogosm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50956" y="6248400"/>
            <a:ext cx="1264444" cy="40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16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11254</TotalTime>
  <Words>417</Words>
  <Application>Microsoft Office PowerPoint</Application>
  <PresentationFormat>On-screen Show (4:3)</PresentationFormat>
  <Paragraphs>91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Civic</vt:lpstr>
      <vt:lpstr>1_Civic</vt:lpstr>
      <vt:lpstr>Distributed Energy Resources and Resiliency: A State Perspective</vt:lpstr>
      <vt:lpstr>The Cost of Extreme Weather</vt:lpstr>
      <vt:lpstr>How We Look at Microgrids</vt:lpstr>
      <vt:lpstr>Strategies for Deployment of DER</vt:lpstr>
      <vt:lpstr>Attacking Cost with Stackable Benefits</vt:lpstr>
      <vt:lpstr>Konterra Microgrid</vt:lpstr>
      <vt:lpstr>FDA: 55 MW Microgrid</vt:lpstr>
      <vt:lpstr>Resiliency Through Microgrids Task Force</vt:lpstr>
      <vt:lpstr>Demand Response and  Building Automation Grants</vt:lpstr>
      <vt:lpstr>Demand Response and  Building Automation Grants</vt:lpstr>
      <vt:lpstr>Long term: Stacking More Benefits</vt:lpstr>
      <vt:lpstr>Thank you!</vt:lpstr>
    </vt:vector>
  </TitlesOfParts>
  <Company>Maryland Energy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Portfolio Standard</dc:title>
  <dc:creator>Andrew Gohn</dc:creator>
  <cp:lastModifiedBy>Kyle Haas</cp:lastModifiedBy>
  <cp:revision>116</cp:revision>
  <cp:lastPrinted>2014-11-24T14:28:50Z</cp:lastPrinted>
  <dcterms:created xsi:type="dcterms:W3CDTF">2014-02-24T14:13:35Z</dcterms:created>
  <dcterms:modified xsi:type="dcterms:W3CDTF">2014-11-24T14:31:10Z</dcterms:modified>
</cp:coreProperties>
</file>